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9" autoAdjust="0"/>
    <p:restoredTop sz="77279" autoAdjust="0"/>
  </p:normalViewPr>
  <p:slideViewPr>
    <p:cSldViewPr snapToGrid="0">
      <p:cViewPr varScale="1">
        <p:scale>
          <a:sx n="51" d="100"/>
          <a:sy n="51" d="100"/>
        </p:scale>
        <p:origin x="1256" y="40"/>
      </p:cViewPr>
      <p:guideLst/>
    </p:cSldViewPr>
  </p:slideViewPr>
  <p:outlineViewPr>
    <p:cViewPr>
      <p:scale>
        <a:sx n="33" d="100"/>
        <a:sy n="33" d="100"/>
      </p:scale>
      <p:origin x="0" y="-6180"/>
    </p:cViewPr>
  </p:outlineViewPr>
  <p:notesTextViewPr>
    <p:cViewPr>
      <p:scale>
        <a:sx n="1" d="1"/>
        <a:sy n="1" d="1"/>
      </p:scale>
      <p:origin x="0" y="0"/>
    </p:cViewPr>
  </p:notesTextViewPr>
  <p:sorterViewPr>
    <p:cViewPr>
      <p:scale>
        <a:sx n="100" d="100"/>
        <a:sy n="100" d="100"/>
      </p:scale>
      <p:origin x="0" y="-71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A6DA5B-A312-446E-B1A4-6E83DC7C3ADE}" type="datetimeFigureOut">
              <a:rPr lang="en-US" smtClean="0"/>
              <a:t>11/7/2021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8792D8-41E3-4D26-9DBA-C5694D9F346A}" type="slidenum">
              <a:rPr lang="en-US" smtClean="0"/>
              <a:t>‹#›</a:t>
            </a:fld>
            <a:endParaRPr lang="en-US"/>
          </a:p>
        </p:txBody>
      </p:sp>
    </p:spTree>
    <p:extLst>
      <p:ext uri="{BB962C8B-B14F-4D97-AF65-F5344CB8AC3E}">
        <p14:creationId xmlns:p14="http://schemas.microsoft.com/office/powerpoint/2010/main" val="2873420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of this presentation is to analyze the capital sources of public funding and debt. To effectively explore this, I will discuss various types of debts including General obligation and revenue bonds, Certificates of obligation, Contractual obligations, Commercial paper, Capital leases, and Notes payable. Though pout the presentation I will discuss the various ways that the federal government sources funding hence creating some level of government debt. </a:t>
            </a:r>
          </a:p>
        </p:txBody>
      </p:sp>
      <p:sp>
        <p:nvSpPr>
          <p:cNvPr id="4" name="Slide Number Placeholder 3"/>
          <p:cNvSpPr>
            <a:spLocks noGrp="1"/>
          </p:cNvSpPr>
          <p:nvPr>
            <p:ph type="sldNum" sz="quarter" idx="5"/>
          </p:nvPr>
        </p:nvSpPr>
        <p:spPr/>
        <p:txBody>
          <a:bodyPr/>
          <a:lstStyle/>
          <a:p>
            <a:fld id="{068792D8-41E3-4D26-9DBA-C5694D9F346A}" type="slidenum">
              <a:rPr lang="en-US" smtClean="0"/>
              <a:t>2</a:t>
            </a:fld>
            <a:endParaRPr lang="en-US"/>
          </a:p>
        </p:txBody>
      </p:sp>
    </p:spTree>
    <p:extLst>
      <p:ext uri="{BB962C8B-B14F-4D97-AF65-F5344CB8AC3E}">
        <p14:creationId xmlns:p14="http://schemas.microsoft.com/office/powerpoint/2010/main" val="31629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Budgeting involves some specific amount of planned government expenditure for every financial year. The expenditure is funded from the government income that is mostly sourced from taxes. When the income fails to meet all public expenditures, the government is forced to borrow from other sources so that it can meet all its expenditure. The borrowed money is in form of loan who=ich the borrowing nation refers to public debt. The loan is later repaid at an interest rate. </a:t>
            </a:r>
          </a:p>
        </p:txBody>
      </p:sp>
      <p:sp>
        <p:nvSpPr>
          <p:cNvPr id="4" name="Slide Number Placeholder 3"/>
          <p:cNvSpPr>
            <a:spLocks noGrp="1"/>
          </p:cNvSpPr>
          <p:nvPr>
            <p:ph type="sldNum" sz="quarter" idx="5"/>
          </p:nvPr>
        </p:nvSpPr>
        <p:spPr/>
        <p:txBody>
          <a:bodyPr/>
          <a:lstStyle/>
          <a:p>
            <a:fld id="{068792D8-41E3-4D26-9DBA-C5694D9F346A}" type="slidenum">
              <a:rPr lang="en-US" smtClean="0"/>
              <a:t>3</a:t>
            </a:fld>
            <a:endParaRPr lang="en-US"/>
          </a:p>
        </p:txBody>
      </p:sp>
    </p:spTree>
    <p:extLst>
      <p:ext uri="{BB962C8B-B14F-4D97-AF65-F5344CB8AC3E}">
        <p14:creationId xmlns:p14="http://schemas.microsoft.com/office/powerpoint/2010/main" val="3749022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government has several local sources of funding where they source money for public expenditures. The greatest source of funding is taxes. The government is able to collect much from the different forms of taxation employed including individual income tax, cooperate income tax, social insurance taxes, and federal excuse taxes (</a:t>
            </a:r>
            <a:r>
              <a:rPr lang="en-US" b="0" i="0" dirty="0">
                <a:solidFill>
                  <a:srgbClr val="222222"/>
                </a:solidFill>
                <a:effectLst/>
                <a:latin typeface="Arial" panose="020B0604020202020204" pitchFamily="34" charset="0"/>
              </a:rPr>
              <a:t>Barry &amp; </a:t>
            </a:r>
            <a:r>
              <a:rPr lang="en-US" b="0" i="0" dirty="0" err="1">
                <a:solidFill>
                  <a:srgbClr val="222222"/>
                </a:solidFill>
                <a:effectLst/>
                <a:latin typeface="Arial" panose="020B0604020202020204" pitchFamily="34" charset="0"/>
              </a:rPr>
              <a:t>Mihov</a:t>
            </a:r>
            <a:r>
              <a:rPr lang="en-US" b="0" i="0" dirty="0">
                <a:solidFill>
                  <a:srgbClr val="222222"/>
                </a:solidFill>
                <a:effectLst/>
                <a:latin typeface="Arial" panose="020B0604020202020204" pitchFamily="34" charset="0"/>
              </a:rPr>
              <a:t>, 2015)</a:t>
            </a:r>
            <a:r>
              <a:rPr lang="en-US" dirty="0"/>
              <a:t>. Also the government gets funds from debt instrument unsecured by collateral. Other nice source of funding is federal leasing where the owner of an asset say government is able to acquire periodical payments from the person whom has temporary gotten the asset. This is one of the medium or long-term financing that exists. The government also encourages individuals to have more deposits that are secured by a collateral of a bank following the existing federal or state laws.</a:t>
            </a:r>
          </a:p>
        </p:txBody>
      </p:sp>
      <p:sp>
        <p:nvSpPr>
          <p:cNvPr id="4" name="Slide Number Placeholder 3"/>
          <p:cNvSpPr>
            <a:spLocks noGrp="1"/>
          </p:cNvSpPr>
          <p:nvPr>
            <p:ph type="sldNum" sz="quarter" idx="5"/>
          </p:nvPr>
        </p:nvSpPr>
        <p:spPr/>
        <p:txBody>
          <a:bodyPr/>
          <a:lstStyle/>
          <a:p>
            <a:fld id="{068792D8-41E3-4D26-9DBA-C5694D9F346A}" type="slidenum">
              <a:rPr lang="en-US" smtClean="0"/>
              <a:t>4</a:t>
            </a:fld>
            <a:endParaRPr lang="en-US"/>
          </a:p>
        </p:txBody>
      </p:sp>
    </p:spTree>
    <p:extLst>
      <p:ext uri="{BB962C8B-B14F-4D97-AF65-F5344CB8AC3E}">
        <p14:creationId xmlns:p14="http://schemas.microsoft.com/office/powerpoint/2010/main" val="2652094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government can also source loans from the  local financial institutions as well as the non-bank financial institutions. These loans are payable at an interest but utilized in funding public expenditures (</a:t>
            </a:r>
            <a:r>
              <a:rPr lang="en-US" b="0" i="0" dirty="0">
                <a:solidFill>
                  <a:srgbClr val="000000"/>
                </a:solidFill>
                <a:effectLst/>
                <a:latin typeface="Calibri" panose="020F0502020204030204" pitchFamily="34" charset="0"/>
              </a:rPr>
              <a:t>Corporate Finance Institute, 2020)</a:t>
            </a:r>
            <a:r>
              <a:rPr lang="en-US" dirty="0"/>
              <a:t>. Additionally, the government can also source funds from asset-based lenders and provide various collaterals. Lastly the government can also get some funding from their organized programs either directly or indirectly. Investors may decide to inject some funding to these programs hence the federal government is able to acquire funds. </a:t>
            </a:r>
          </a:p>
        </p:txBody>
      </p:sp>
      <p:sp>
        <p:nvSpPr>
          <p:cNvPr id="4" name="Slide Number Placeholder 3"/>
          <p:cNvSpPr>
            <a:spLocks noGrp="1"/>
          </p:cNvSpPr>
          <p:nvPr>
            <p:ph type="sldNum" sz="quarter" idx="5"/>
          </p:nvPr>
        </p:nvSpPr>
        <p:spPr/>
        <p:txBody>
          <a:bodyPr/>
          <a:lstStyle/>
          <a:p>
            <a:fld id="{068792D8-41E3-4D26-9DBA-C5694D9F346A}" type="slidenum">
              <a:rPr lang="en-US" smtClean="0"/>
              <a:t>5</a:t>
            </a:fld>
            <a:endParaRPr lang="en-US"/>
          </a:p>
        </p:txBody>
      </p:sp>
    </p:spTree>
    <p:extLst>
      <p:ext uri="{BB962C8B-B14F-4D97-AF65-F5344CB8AC3E}">
        <p14:creationId xmlns:p14="http://schemas.microsoft.com/office/powerpoint/2010/main" val="1936879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 of borrowed money that must be repaid in interest is mostly for the federally sponsored programs. There numerous programs that require funding hence the government has to borrow funds on loan so as to maintain these programs. Some of the programs are as listed above among others. </a:t>
            </a:r>
          </a:p>
        </p:txBody>
      </p:sp>
      <p:sp>
        <p:nvSpPr>
          <p:cNvPr id="4" name="Slide Number Placeholder 3"/>
          <p:cNvSpPr>
            <a:spLocks noGrp="1"/>
          </p:cNvSpPr>
          <p:nvPr>
            <p:ph type="sldNum" sz="quarter" idx="5"/>
          </p:nvPr>
        </p:nvSpPr>
        <p:spPr/>
        <p:txBody>
          <a:bodyPr/>
          <a:lstStyle/>
          <a:p>
            <a:fld id="{068792D8-41E3-4D26-9DBA-C5694D9F346A}" type="slidenum">
              <a:rPr lang="en-US" smtClean="0"/>
              <a:t>6</a:t>
            </a:fld>
            <a:endParaRPr lang="en-US"/>
          </a:p>
        </p:txBody>
      </p:sp>
    </p:spTree>
    <p:extLst>
      <p:ext uri="{BB962C8B-B14F-4D97-AF65-F5344CB8AC3E}">
        <p14:creationId xmlns:p14="http://schemas.microsoft.com/office/powerpoint/2010/main" val="1902023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banks and the international monetary funds are the two main bodies where the federal government in most cases is able to borrow. The bodies lend the federal government in form of loans payable at an interest. The government is able to source huge amounts of loans from these bodies so as to be able to finance local budget. Additionally, to some extend these funds are used for development with the federal and state governments. </a:t>
            </a:r>
          </a:p>
        </p:txBody>
      </p:sp>
      <p:sp>
        <p:nvSpPr>
          <p:cNvPr id="4" name="Slide Number Placeholder 3"/>
          <p:cNvSpPr>
            <a:spLocks noGrp="1"/>
          </p:cNvSpPr>
          <p:nvPr>
            <p:ph type="sldNum" sz="quarter" idx="5"/>
          </p:nvPr>
        </p:nvSpPr>
        <p:spPr/>
        <p:txBody>
          <a:bodyPr/>
          <a:lstStyle/>
          <a:p>
            <a:fld id="{068792D8-41E3-4D26-9DBA-C5694D9F346A}" type="slidenum">
              <a:rPr lang="en-US" smtClean="0"/>
              <a:t>7</a:t>
            </a:fld>
            <a:endParaRPr lang="en-US"/>
          </a:p>
        </p:txBody>
      </p:sp>
    </p:spTree>
    <p:extLst>
      <p:ext uri="{BB962C8B-B14F-4D97-AF65-F5344CB8AC3E}">
        <p14:creationId xmlns:p14="http://schemas.microsoft.com/office/powerpoint/2010/main" val="1125696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municipal bond guaranteed by the credit and taxing power of its issuing jurisdiction, rather than the money generated by a specific project. A general obligation bond (GO) A toll bridge, expressway, or local stadium could all be considered revenue projects for the purposes of a revenue bond. The lessee is obligated to pay these leases (</a:t>
            </a:r>
            <a:r>
              <a:rPr lang="en-US" b="0" i="0" dirty="0">
                <a:solidFill>
                  <a:srgbClr val="000000"/>
                </a:solidFill>
                <a:effectLst/>
                <a:latin typeface="Calibri" panose="020F0502020204030204" pitchFamily="34" charset="0"/>
              </a:rPr>
              <a:t>Fernandez, 2021)</a:t>
            </a:r>
            <a:r>
              <a:rPr lang="en-US" dirty="0"/>
              <a:t>. They are both sources of government funding and have to be repaid back. General obligation bonds are payable through various forms of taxes while revenue bonds are payable through specified revenues. </a:t>
            </a:r>
          </a:p>
        </p:txBody>
      </p:sp>
      <p:sp>
        <p:nvSpPr>
          <p:cNvPr id="4" name="Slide Number Placeholder 3"/>
          <p:cNvSpPr>
            <a:spLocks noGrp="1"/>
          </p:cNvSpPr>
          <p:nvPr>
            <p:ph type="sldNum" sz="quarter" idx="5"/>
          </p:nvPr>
        </p:nvSpPr>
        <p:spPr/>
        <p:txBody>
          <a:bodyPr/>
          <a:lstStyle/>
          <a:p>
            <a:fld id="{068792D8-41E3-4D26-9DBA-C5694D9F346A}" type="slidenum">
              <a:rPr lang="en-US" smtClean="0"/>
              <a:t>8</a:t>
            </a:fld>
            <a:endParaRPr lang="en-US"/>
          </a:p>
        </p:txBody>
      </p:sp>
    </p:spTree>
    <p:extLst>
      <p:ext uri="{BB962C8B-B14F-4D97-AF65-F5344CB8AC3E}">
        <p14:creationId xmlns:p14="http://schemas.microsoft.com/office/powerpoint/2010/main" val="899152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Cities, counties, and certain special districts can use Certificates of Obligation (COs) as a debt instrument. When disaster reconstruction or a court order demanding capital expenditures necessitates a sudden infusion of funds, local governments can turn to COs for crucial flexibility.</a:t>
            </a:r>
          </a:p>
        </p:txBody>
      </p:sp>
      <p:sp>
        <p:nvSpPr>
          <p:cNvPr id="4" name="Slide Number Placeholder 3"/>
          <p:cNvSpPr>
            <a:spLocks noGrp="1"/>
          </p:cNvSpPr>
          <p:nvPr>
            <p:ph type="sldNum" sz="quarter" idx="5"/>
          </p:nvPr>
        </p:nvSpPr>
        <p:spPr/>
        <p:txBody>
          <a:bodyPr/>
          <a:lstStyle/>
          <a:p>
            <a:fld id="{068792D8-41E3-4D26-9DBA-C5694D9F346A}" type="slidenum">
              <a:rPr lang="en-US" smtClean="0"/>
              <a:t>9</a:t>
            </a:fld>
            <a:endParaRPr lang="en-US"/>
          </a:p>
        </p:txBody>
      </p:sp>
    </p:spTree>
    <p:extLst>
      <p:ext uri="{BB962C8B-B14F-4D97-AF65-F5344CB8AC3E}">
        <p14:creationId xmlns:p14="http://schemas.microsoft.com/office/powerpoint/2010/main" val="4196115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Contractional obligations is also utilized as a source of government funding and debt since the parties involved that is the government and the other party are able to come into agreement of terms of borrowing funds (</a:t>
            </a:r>
            <a:r>
              <a:rPr lang="en-US" b="0" i="0" dirty="0">
                <a:solidFill>
                  <a:srgbClr val="000000"/>
                </a:solidFill>
                <a:effectLst/>
                <a:latin typeface="Calibri" panose="020F0502020204030204" pitchFamily="34" charset="0"/>
              </a:rPr>
              <a:t>Fernandez, 2021)</a:t>
            </a:r>
            <a:r>
              <a:rPr lang="en-US" dirty="0"/>
              <a:t>. The parties also agree on the repayment procedures and the interest amount. </a:t>
            </a:r>
          </a:p>
        </p:txBody>
      </p:sp>
      <p:sp>
        <p:nvSpPr>
          <p:cNvPr id="4" name="Slide Number Placeholder 3"/>
          <p:cNvSpPr>
            <a:spLocks noGrp="1"/>
          </p:cNvSpPr>
          <p:nvPr>
            <p:ph type="sldNum" sz="quarter" idx="5"/>
          </p:nvPr>
        </p:nvSpPr>
        <p:spPr/>
        <p:txBody>
          <a:bodyPr/>
          <a:lstStyle/>
          <a:p>
            <a:fld id="{068792D8-41E3-4D26-9DBA-C5694D9F346A}" type="slidenum">
              <a:rPr lang="en-US" smtClean="0"/>
              <a:t>10</a:t>
            </a:fld>
            <a:endParaRPr lang="en-US"/>
          </a:p>
        </p:txBody>
      </p:sp>
    </p:spTree>
    <p:extLst>
      <p:ext uri="{BB962C8B-B14F-4D97-AF65-F5344CB8AC3E}">
        <p14:creationId xmlns:p14="http://schemas.microsoft.com/office/powerpoint/2010/main" val="3539808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corporations issue commercial paper to raise money for short-term debt commitments (for example, payroll), and the note is secured only by the promise of the issuing bank or firm to pay the face amount when it matures. The government uses commercial paper when they want to source funds for short-term debts (</a:t>
            </a:r>
            <a:r>
              <a:rPr lang="en-US" b="0" i="0" dirty="0">
                <a:solidFill>
                  <a:srgbClr val="000000"/>
                </a:solidFill>
                <a:effectLst/>
                <a:latin typeface="Calibri" panose="020F0502020204030204" pitchFamily="34" charset="0"/>
              </a:rPr>
              <a:t>Fernandez, 2021)</a:t>
            </a:r>
            <a:r>
              <a:rPr lang="en-US" dirty="0"/>
              <a:t>. </a:t>
            </a:r>
          </a:p>
        </p:txBody>
      </p:sp>
      <p:sp>
        <p:nvSpPr>
          <p:cNvPr id="4" name="Slide Number Placeholder 3"/>
          <p:cNvSpPr>
            <a:spLocks noGrp="1"/>
          </p:cNvSpPr>
          <p:nvPr>
            <p:ph type="sldNum" sz="quarter" idx="5"/>
          </p:nvPr>
        </p:nvSpPr>
        <p:spPr/>
        <p:txBody>
          <a:bodyPr/>
          <a:lstStyle/>
          <a:p>
            <a:fld id="{068792D8-41E3-4D26-9DBA-C5694D9F346A}" type="slidenum">
              <a:rPr lang="en-US" smtClean="0"/>
              <a:t>11</a:t>
            </a:fld>
            <a:endParaRPr lang="en-US"/>
          </a:p>
        </p:txBody>
      </p:sp>
    </p:spTree>
    <p:extLst>
      <p:ext uri="{BB962C8B-B14F-4D97-AF65-F5344CB8AC3E}">
        <p14:creationId xmlns:p14="http://schemas.microsoft.com/office/powerpoint/2010/main" val="130700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type of long-term lease in which the lessor undertakes, in exchange for a monthly payment, to hand over ownership of the leased property to you at the end. It is important to note that capital or finance leases are not cancellable (</a:t>
            </a:r>
            <a:r>
              <a:rPr lang="en-US" b="0" i="0" dirty="0">
                <a:solidFill>
                  <a:srgbClr val="000000"/>
                </a:solidFill>
                <a:effectLst/>
                <a:latin typeface="Calibri" panose="020F0502020204030204" pitchFamily="34" charset="0"/>
              </a:rPr>
              <a:t>Fernandez, 2021)</a:t>
            </a:r>
            <a:r>
              <a:rPr lang="en-US" dirty="0"/>
              <a:t>.</a:t>
            </a:r>
          </a:p>
        </p:txBody>
      </p:sp>
      <p:sp>
        <p:nvSpPr>
          <p:cNvPr id="4" name="Slide Number Placeholder 3"/>
          <p:cNvSpPr>
            <a:spLocks noGrp="1"/>
          </p:cNvSpPr>
          <p:nvPr>
            <p:ph type="sldNum" sz="quarter" idx="5"/>
          </p:nvPr>
        </p:nvSpPr>
        <p:spPr/>
        <p:txBody>
          <a:bodyPr/>
          <a:lstStyle/>
          <a:p>
            <a:fld id="{068792D8-41E3-4D26-9DBA-C5694D9F346A}" type="slidenum">
              <a:rPr lang="en-US" smtClean="0"/>
              <a:t>12</a:t>
            </a:fld>
            <a:endParaRPr lang="en-US"/>
          </a:p>
        </p:txBody>
      </p:sp>
    </p:spTree>
    <p:extLst>
      <p:ext uri="{BB962C8B-B14F-4D97-AF65-F5344CB8AC3E}">
        <p14:creationId xmlns:p14="http://schemas.microsoft.com/office/powerpoint/2010/main" val="1952369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note payable is a liability in writing that promises to pay a specific amount of money at future date or on demand. In other words, a note payable is a loan between two entities. It is mostly used for short term public funding (</a:t>
            </a:r>
            <a:r>
              <a:rPr lang="en-US" b="0" i="0" dirty="0">
                <a:solidFill>
                  <a:srgbClr val="000000"/>
                </a:solidFill>
                <a:effectLst/>
                <a:latin typeface="Calibri" panose="020F0502020204030204" pitchFamily="34" charset="0"/>
              </a:rPr>
              <a:t>Fernandez, 2021)</a:t>
            </a:r>
            <a:r>
              <a:rPr lang="en-US" dirty="0"/>
              <a:t>. </a:t>
            </a:r>
          </a:p>
        </p:txBody>
      </p:sp>
      <p:sp>
        <p:nvSpPr>
          <p:cNvPr id="4" name="Slide Number Placeholder 3"/>
          <p:cNvSpPr>
            <a:spLocks noGrp="1"/>
          </p:cNvSpPr>
          <p:nvPr>
            <p:ph type="sldNum" sz="quarter" idx="5"/>
          </p:nvPr>
        </p:nvSpPr>
        <p:spPr/>
        <p:txBody>
          <a:bodyPr/>
          <a:lstStyle/>
          <a:p>
            <a:fld id="{068792D8-41E3-4D26-9DBA-C5694D9F346A}" type="slidenum">
              <a:rPr lang="en-US" smtClean="0"/>
              <a:t>13</a:t>
            </a:fld>
            <a:endParaRPr lang="en-US"/>
          </a:p>
        </p:txBody>
      </p:sp>
    </p:spTree>
    <p:extLst>
      <p:ext uri="{BB962C8B-B14F-4D97-AF65-F5344CB8AC3E}">
        <p14:creationId xmlns:p14="http://schemas.microsoft.com/office/powerpoint/2010/main" val="4039412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1D59D4-53D1-4A2E-A0B1-7C38482867F7}" type="datetimeFigureOut">
              <a:rPr lang="en-US" smtClean="0"/>
              <a:t>11/7/2021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728CF1E4-BC09-4D03-90CA-E2785EF6FBE2}"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3223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1D59D4-53D1-4A2E-A0B1-7C38482867F7}"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CF1E4-BC09-4D03-90CA-E2785EF6FBE2}"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77821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1D59D4-53D1-4A2E-A0B1-7C38482867F7}"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CF1E4-BC09-4D03-90CA-E2785EF6FBE2}"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8625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1D59D4-53D1-4A2E-A0B1-7C38482867F7}" type="datetimeFigureOut">
              <a:rPr lang="en-US" smtClean="0"/>
              <a:t>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CF1E4-BC09-4D03-90CA-E2785EF6FBE2}"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9975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1D59D4-53D1-4A2E-A0B1-7C38482867F7}" type="datetimeFigureOut">
              <a:rPr lang="en-US" smtClean="0"/>
              <a:t>11/7/2021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8CF1E4-BC09-4D03-90CA-E2785EF6FBE2}"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056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1D59D4-53D1-4A2E-A0B1-7C38482867F7}" type="datetimeFigureOut">
              <a:rPr lang="en-US" smtClean="0"/>
              <a:t>11/7/2021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8CF1E4-BC09-4D03-90CA-E2785EF6FBE2}"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7005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1D59D4-53D1-4A2E-A0B1-7C38482867F7}" type="datetimeFigureOut">
              <a:rPr lang="en-US" smtClean="0"/>
              <a:t>11/7/2021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8CF1E4-BC09-4D03-90CA-E2785EF6FBE2}" type="slidenum">
              <a:rPr lang="en-US" smtClean="0"/>
              <a:t>‹#›</a:t>
            </a:fld>
            <a:endParaRPr lang="en-US"/>
          </a:p>
        </p:txBody>
      </p:sp>
    </p:spTree>
    <p:extLst>
      <p:ext uri="{BB962C8B-B14F-4D97-AF65-F5344CB8AC3E}">
        <p14:creationId xmlns:p14="http://schemas.microsoft.com/office/powerpoint/2010/main" val="85266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1D59D4-53D1-4A2E-A0B1-7C38482867F7}" type="datetimeFigureOut">
              <a:rPr lang="en-US" smtClean="0"/>
              <a:t>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8CF1E4-BC09-4D03-90CA-E2785EF6FBE2}"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3522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61D59D4-53D1-4A2E-A0B1-7C38482867F7}" type="datetimeFigureOut">
              <a:rPr lang="en-US" smtClean="0"/>
              <a:t>11/7/2021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728CF1E4-BC09-4D03-90CA-E2785EF6FBE2}"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05371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1D59D4-53D1-4A2E-A0B1-7C38482867F7}"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CF1E4-BC09-4D03-90CA-E2785EF6FBE2}"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1043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1D59D4-53D1-4A2E-A0B1-7C38482867F7}"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8CF1E4-BC09-4D03-90CA-E2785EF6FBE2}"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5813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61D59D4-53D1-4A2E-A0B1-7C38482867F7}" type="datetimeFigureOut">
              <a:rPr lang="en-US" smtClean="0"/>
              <a:t>11/7/2021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28CF1E4-BC09-4D03-90CA-E2785EF6FBE2}"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8519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medium.com/coast-to-coast-notes/capital-funding-and-debt-c53a08dd74f4" TargetMode="External"/><Relationship Id="rId2" Type="http://schemas.openxmlformats.org/officeDocument/2006/relationships/hyperlink" Target="https://corporatefinanceinstitute.com/resources/knowledge/finance/sources-of-fund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0B409-318C-4496-B4A4-C3F6CF1993F5}"/>
              </a:ext>
            </a:extLst>
          </p:cNvPr>
          <p:cNvSpPr>
            <a:spLocks noGrp="1"/>
          </p:cNvSpPr>
          <p:nvPr>
            <p:ph type="ctrTitle"/>
          </p:nvPr>
        </p:nvSpPr>
        <p:spPr/>
        <p:txBody>
          <a:bodyPr>
            <a:normAutofit fontScale="90000"/>
          </a:bodyPr>
          <a:lstStyle/>
          <a:p>
            <a:r>
              <a:rPr lang="en-US" dirty="0"/>
              <a:t>Capital Sources of Public Funding and Debt</a:t>
            </a:r>
          </a:p>
        </p:txBody>
      </p:sp>
      <p:sp>
        <p:nvSpPr>
          <p:cNvPr id="3" name="Subtitle 2">
            <a:extLst>
              <a:ext uri="{FF2B5EF4-FFF2-40B4-BE49-F238E27FC236}">
                <a16:creationId xmlns:a16="http://schemas.microsoft.com/office/drawing/2014/main" id="{86C1EE24-620D-4C9A-87CD-8357DCB41D7E}"/>
              </a:ext>
            </a:extLst>
          </p:cNvPr>
          <p:cNvSpPr>
            <a:spLocks noGrp="1"/>
          </p:cNvSpPr>
          <p:nvPr>
            <p:ph type="subTitle" idx="1"/>
          </p:nvPr>
        </p:nvSpPr>
        <p:spPr>
          <a:xfrm>
            <a:off x="2543295" y="3514271"/>
            <a:ext cx="8637072" cy="2410539"/>
          </a:xfrm>
        </p:spPr>
        <p:txBody>
          <a:bodyPr>
            <a:noAutofit/>
          </a:bodyPr>
          <a:lstStyle/>
          <a:p>
            <a:pPr algn="ctr"/>
            <a:r>
              <a:rPr lang="en-US" sz="2000" cap="none" dirty="0"/>
              <a:t>Student Name</a:t>
            </a:r>
          </a:p>
          <a:p>
            <a:pPr algn="ctr"/>
            <a:r>
              <a:rPr lang="en-US" sz="2000" cap="none" dirty="0"/>
              <a:t>Institution Affiliation</a:t>
            </a:r>
          </a:p>
          <a:p>
            <a:pPr algn="ctr"/>
            <a:r>
              <a:rPr lang="en-US" sz="2000" cap="none" dirty="0"/>
              <a:t>Instructor Name</a:t>
            </a:r>
          </a:p>
          <a:p>
            <a:pPr algn="ctr"/>
            <a:r>
              <a:rPr lang="en-US" sz="2000" cap="none" dirty="0"/>
              <a:t>Course</a:t>
            </a:r>
          </a:p>
          <a:p>
            <a:pPr algn="ctr"/>
            <a:r>
              <a:rPr lang="en-US" sz="2000" cap="none" dirty="0"/>
              <a:t>Date</a:t>
            </a:r>
          </a:p>
        </p:txBody>
      </p:sp>
    </p:spTree>
    <p:extLst>
      <p:ext uri="{BB962C8B-B14F-4D97-AF65-F5344CB8AC3E}">
        <p14:creationId xmlns:p14="http://schemas.microsoft.com/office/powerpoint/2010/main" val="3527979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C9AC1-F3C7-4EFF-B838-1D173B8D31CB}"/>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A4422C33-D024-41D0-A5B3-1B44A02CE75B}"/>
              </a:ext>
            </a:extLst>
          </p:cNvPr>
          <p:cNvSpPr>
            <a:spLocks noGrp="1"/>
          </p:cNvSpPr>
          <p:nvPr>
            <p:ph idx="1"/>
          </p:nvPr>
        </p:nvSpPr>
        <p:spPr/>
        <p:txBody>
          <a:bodyPr>
            <a:normAutofit fontScale="92500" lnSpcReduction="20000"/>
          </a:bodyPr>
          <a:lstStyle/>
          <a:p>
            <a:r>
              <a:rPr lang="en-US" dirty="0"/>
              <a:t>Analyzing the capital sources of public funding and debt.</a:t>
            </a:r>
          </a:p>
          <a:p>
            <a:r>
              <a:rPr lang="en-US" dirty="0"/>
              <a:t>Discussing different types of debt;</a:t>
            </a:r>
          </a:p>
          <a:p>
            <a:r>
              <a:rPr lang="en-US" dirty="0"/>
              <a:t>General obligation and revenue bond.</a:t>
            </a:r>
          </a:p>
          <a:p>
            <a:r>
              <a:rPr lang="en-US" dirty="0"/>
              <a:t>Certificates of obligation</a:t>
            </a:r>
          </a:p>
          <a:p>
            <a:r>
              <a:rPr lang="en-US" dirty="0"/>
              <a:t>Contractual obligations</a:t>
            </a:r>
          </a:p>
          <a:p>
            <a:r>
              <a:rPr lang="en-US" dirty="0"/>
              <a:t>Commercial paper</a:t>
            </a:r>
          </a:p>
          <a:p>
            <a:r>
              <a:rPr lang="en-US" dirty="0"/>
              <a:t>Capital leases</a:t>
            </a:r>
          </a:p>
          <a:p>
            <a:r>
              <a:rPr lang="en-US" dirty="0"/>
              <a:t>Notes Payable</a:t>
            </a:r>
          </a:p>
        </p:txBody>
      </p:sp>
    </p:spTree>
    <p:extLst>
      <p:ext uri="{BB962C8B-B14F-4D97-AF65-F5344CB8AC3E}">
        <p14:creationId xmlns:p14="http://schemas.microsoft.com/office/powerpoint/2010/main" val="3990551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67298-B8B1-41A4-89DF-4E24A8ECCFF4}"/>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5953717-49A0-42C3-8C32-6C8B4C3CC773}"/>
              </a:ext>
            </a:extLst>
          </p:cNvPr>
          <p:cNvSpPr>
            <a:spLocks noGrp="1"/>
          </p:cNvSpPr>
          <p:nvPr>
            <p:ph idx="1"/>
          </p:nvPr>
        </p:nvSpPr>
        <p:spPr/>
        <p:txBody>
          <a:bodyPr/>
          <a:lstStyle/>
          <a:p>
            <a:r>
              <a:rPr lang="en-US" dirty="0"/>
              <a:t>When current revenue is less that public expenditure, government borrows from different sources.</a:t>
            </a:r>
          </a:p>
          <a:p>
            <a:r>
              <a:rPr lang="en-US" dirty="0"/>
              <a:t>Loans borrowed by the government to finance its activities is what is referred to public debt.</a:t>
            </a:r>
          </a:p>
          <a:p>
            <a:r>
              <a:rPr lang="en-US" dirty="0"/>
              <a:t>The debt reinforces other locally collected income.</a:t>
            </a:r>
          </a:p>
          <a:p>
            <a:r>
              <a:rPr lang="en-US" dirty="0"/>
              <a:t>The debt is repaid at an interest.</a:t>
            </a:r>
          </a:p>
          <a:p>
            <a:endParaRPr lang="en-US" dirty="0"/>
          </a:p>
        </p:txBody>
      </p:sp>
    </p:spTree>
    <p:extLst>
      <p:ext uri="{BB962C8B-B14F-4D97-AF65-F5344CB8AC3E}">
        <p14:creationId xmlns:p14="http://schemas.microsoft.com/office/powerpoint/2010/main" val="1277246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23CC7-3076-4F13-B197-D31F5F9C66EE}"/>
              </a:ext>
            </a:extLst>
          </p:cNvPr>
          <p:cNvSpPr>
            <a:spLocks noGrp="1"/>
          </p:cNvSpPr>
          <p:nvPr>
            <p:ph type="title"/>
          </p:nvPr>
        </p:nvSpPr>
        <p:spPr/>
        <p:txBody>
          <a:bodyPr/>
          <a:lstStyle/>
          <a:p>
            <a:r>
              <a:rPr lang="en-US" dirty="0"/>
              <a:t>Sources of Public Funds</a:t>
            </a:r>
          </a:p>
        </p:txBody>
      </p:sp>
      <p:sp>
        <p:nvSpPr>
          <p:cNvPr id="3" name="Content Placeholder 2">
            <a:extLst>
              <a:ext uri="{FF2B5EF4-FFF2-40B4-BE49-F238E27FC236}">
                <a16:creationId xmlns:a16="http://schemas.microsoft.com/office/drawing/2014/main" id="{B3D5EE2D-894B-4C47-8E08-F43F6CB984BD}"/>
              </a:ext>
            </a:extLst>
          </p:cNvPr>
          <p:cNvSpPr>
            <a:spLocks noGrp="1"/>
          </p:cNvSpPr>
          <p:nvPr>
            <p:ph idx="1"/>
          </p:nvPr>
        </p:nvSpPr>
        <p:spPr/>
        <p:txBody>
          <a:bodyPr/>
          <a:lstStyle/>
          <a:p>
            <a:r>
              <a:rPr lang="en-US" dirty="0"/>
              <a:t>Taxes</a:t>
            </a:r>
          </a:p>
          <a:p>
            <a:r>
              <a:rPr lang="en-US" dirty="0"/>
              <a:t>Debenture</a:t>
            </a:r>
          </a:p>
          <a:p>
            <a:r>
              <a:rPr lang="en-US" dirty="0"/>
              <a:t>Federal leasing Financing</a:t>
            </a:r>
          </a:p>
          <a:p>
            <a:r>
              <a:rPr lang="en-US" dirty="0"/>
              <a:t>Public Deposits</a:t>
            </a:r>
          </a:p>
        </p:txBody>
      </p:sp>
    </p:spTree>
    <p:extLst>
      <p:ext uri="{BB962C8B-B14F-4D97-AF65-F5344CB8AC3E}">
        <p14:creationId xmlns:p14="http://schemas.microsoft.com/office/powerpoint/2010/main" val="1827283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5C677-FA34-4C03-BE07-20F85FC6C1DB}"/>
              </a:ext>
            </a:extLst>
          </p:cNvPr>
          <p:cNvSpPr>
            <a:spLocks noGrp="1"/>
          </p:cNvSpPr>
          <p:nvPr>
            <p:ph type="title"/>
          </p:nvPr>
        </p:nvSpPr>
        <p:spPr/>
        <p:txBody>
          <a:bodyPr/>
          <a:lstStyle/>
          <a:p>
            <a:r>
              <a:rPr lang="en-US" dirty="0"/>
              <a:t>Sources of Public Funds</a:t>
            </a:r>
          </a:p>
        </p:txBody>
      </p:sp>
      <p:sp>
        <p:nvSpPr>
          <p:cNvPr id="3" name="Content Placeholder 2">
            <a:extLst>
              <a:ext uri="{FF2B5EF4-FFF2-40B4-BE49-F238E27FC236}">
                <a16:creationId xmlns:a16="http://schemas.microsoft.com/office/drawing/2014/main" id="{056C27E8-DBB1-4EC4-8618-00825151858A}"/>
              </a:ext>
            </a:extLst>
          </p:cNvPr>
          <p:cNvSpPr>
            <a:spLocks noGrp="1"/>
          </p:cNvSpPr>
          <p:nvPr>
            <p:ph idx="1"/>
          </p:nvPr>
        </p:nvSpPr>
        <p:spPr/>
        <p:txBody>
          <a:bodyPr/>
          <a:lstStyle/>
          <a:p>
            <a:r>
              <a:rPr lang="en-US" dirty="0"/>
              <a:t>Loans from Financial institutions</a:t>
            </a:r>
          </a:p>
          <a:p>
            <a:r>
              <a:rPr lang="en-US" dirty="0"/>
              <a:t>Asset-based leaders</a:t>
            </a:r>
          </a:p>
          <a:p>
            <a:r>
              <a:rPr lang="en-US" dirty="0"/>
              <a:t>Federally sponsored programs</a:t>
            </a:r>
          </a:p>
          <a:p>
            <a:r>
              <a:rPr lang="en-US" dirty="0"/>
              <a:t>Loans from local non banking financial institutions</a:t>
            </a:r>
          </a:p>
        </p:txBody>
      </p:sp>
    </p:spTree>
    <p:extLst>
      <p:ext uri="{BB962C8B-B14F-4D97-AF65-F5344CB8AC3E}">
        <p14:creationId xmlns:p14="http://schemas.microsoft.com/office/powerpoint/2010/main" val="2133592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AA4CC-5377-428D-A1FF-BC89EA7CDBBA}"/>
              </a:ext>
            </a:extLst>
          </p:cNvPr>
          <p:cNvSpPr>
            <a:spLocks noGrp="1"/>
          </p:cNvSpPr>
          <p:nvPr>
            <p:ph type="title"/>
          </p:nvPr>
        </p:nvSpPr>
        <p:spPr/>
        <p:txBody>
          <a:bodyPr/>
          <a:lstStyle/>
          <a:p>
            <a:r>
              <a:rPr lang="en-US" dirty="0"/>
              <a:t>Sources of Debt Capital</a:t>
            </a:r>
          </a:p>
        </p:txBody>
      </p:sp>
      <p:sp>
        <p:nvSpPr>
          <p:cNvPr id="3" name="Content Placeholder 2">
            <a:extLst>
              <a:ext uri="{FF2B5EF4-FFF2-40B4-BE49-F238E27FC236}">
                <a16:creationId xmlns:a16="http://schemas.microsoft.com/office/drawing/2014/main" id="{3B98F2A2-983F-4279-B9AC-0CAF88D5CC5F}"/>
              </a:ext>
            </a:extLst>
          </p:cNvPr>
          <p:cNvSpPr>
            <a:spLocks noGrp="1"/>
          </p:cNvSpPr>
          <p:nvPr>
            <p:ph idx="1"/>
          </p:nvPr>
        </p:nvSpPr>
        <p:spPr/>
        <p:txBody>
          <a:bodyPr/>
          <a:lstStyle/>
          <a:p>
            <a:r>
              <a:rPr lang="en-US" dirty="0"/>
              <a:t>Small Business Administration (SBA)</a:t>
            </a:r>
          </a:p>
          <a:p>
            <a:r>
              <a:rPr lang="en-US" dirty="0"/>
              <a:t>Small Business Technology Transfer programs</a:t>
            </a:r>
          </a:p>
          <a:p>
            <a:r>
              <a:rPr lang="en-US" dirty="0"/>
              <a:t>Small Business Innovation Research (SBIR)</a:t>
            </a:r>
          </a:p>
          <a:p>
            <a:r>
              <a:rPr lang="en-US" dirty="0"/>
              <a:t>Local Development Companies (LDCs) </a:t>
            </a:r>
          </a:p>
          <a:p>
            <a:r>
              <a:rPr lang="en-US" dirty="0"/>
              <a:t>Economic Development Administration (EDA)</a:t>
            </a:r>
          </a:p>
          <a:p>
            <a:r>
              <a:rPr lang="en-US" dirty="0"/>
              <a:t>U.S. Department of Agriculture’s Rural Business Cooperative Service</a:t>
            </a:r>
          </a:p>
          <a:p>
            <a:r>
              <a:rPr lang="en-US" dirty="0"/>
              <a:t>Department of Housing and Urban Development (HUD)</a:t>
            </a:r>
          </a:p>
          <a:p>
            <a:endParaRPr lang="en-US" dirty="0"/>
          </a:p>
        </p:txBody>
      </p:sp>
    </p:spTree>
    <p:extLst>
      <p:ext uri="{BB962C8B-B14F-4D97-AF65-F5344CB8AC3E}">
        <p14:creationId xmlns:p14="http://schemas.microsoft.com/office/powerpoint/2010/main" val="1854449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FBA7-02D3-4B16-A67E-0D38999B3E47}"/>
              </a:ext>
            </a:extLst>
          </p:cNvPr>
          <p:cNvSpPr>
            <a:spLocks noGrp="1"/>
          </p:cNvSpPr>
          <p:nvPr>
            <p:ph type="title"/>
          </p:nvPr>
        </p:nvSpPr>
        <p:spPr/>
        <p:txBody>
          <a:bodyPr/>
          <a:lstStyle/>
          <a:p>
            <a:r>
              <a:rPr lang="en-US" dirty="0"/>
              <a:t>International Lenders</a:t>
            </a:r>
          </a:p>
        </p:txBody>
      </p:sp>
      <p:sp>
        <p:nvSpPr>
          <p:cNvPr id="3" name="Content Placeholder 2">
            <a:extLst>
              <a:ext uri="{FF2B5EF4-FFF2-40B4-BE49-F238E27FC236}">
                <a16:creationId xmlns:a16="http://schemas.microsoft.com/office/drawing/2014/main" id="{F21572C4-B454-4A9A-8438-247C2258C1ED}"/>
              </a:ext>
            </a:extLst>
          </p:cNvPr>
          <p:cNvSpPr>
            <a:spLocks noGrp="1"/>
          </p:cNvSpPr>
          <p:nvPr>
            <p:ph idx="1"/>
          </p:nvPr>
        </p:nvSpPr>
        <p:spPr/>
        <p:txBody>
          <a:bodyPr/>
          <a:lstStyle/>
          <a:p>
            <a:r>
              <a:rPr lang="en-US" dirty="0"/>
              <a:t>World Bank</a:t>
            </a:r>
          </a:p>
          <a:p>
            <a:r>
              <a:rPr lang="en-US" dirty="0"/>
              <a:t>International Monetary Funds</a:t>
            </a:r>
          </a:p>
        </p:txBody>
      </p:sp>
    </p:spTree>
    <p:extLst>
      <p:ext uri="{BB962C8B-B14F-4D97-AF65-F5344CB8AC3E}">
        <p14:creationId xmlns:p14="http://schemas.microsoft.com/office/powerpoint/2010/main" val="445584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0B86-6340-4187-8587-5C25639602CF}"/>
              </a:ext>
            </a:extLst>
          </p:cNvPr>
          <p:cNvSpPr>
            <a:spLocks noGrp="1"/>
          </p:cNvSpPr>
          <p:nvPr>
            <p:ph type="title"/>
          </p:nvPr>
        </p:nvSpPr>
        <p:spPr/>
        <p:txBody>
          <a:bodyPr/>
          <a:lstStyle/>
          <a:p>
            <a:r>
              <a:rPr lang="en-US" dirty="0"/>
              <a:t>General Obligation And Revenue Bonds</a:t>
            </a:r>
          </a:p>
        </p:txBody>
      </p:sp>
      <p:sp>
        <p:nvSpPr>
          <p:cNvPr id="3" name="Content Placeholder 2">
            <a:extLst>
              <a:ext uri="{FF2B5EF4-FFF2-40B4-BE49-F238E27FC236}">
                <a16:creationId xmlns:a16="http://schemas.microsoft.com/office/drawing/2014/main" id="{1FFD046C-9BBD-404A-AC0D-65CC6CAE1926}"/>
              </a:ext>
            </a:extLst>
          </p:cNvPr>
          <p:cNvSpPr>
            <a:spLocks noGrp="1"/>
          </p:cNvSpPr>
          <p:nvPr>
            <p:ph idx="1"/>
          </p:nvPr>
        </p:nvSpPr>
        <p:spPr/>
        <p:txBody>
          <a:bodyPr/>
          <a:lstStyle/>
          <a:p>
            <a:r>
              <a:rPr lang="en-US" dirty="0"/>
              <a:t>General obligation bonds are issued by municipalities</a:t>
            </a:r>
          </a:p>
          <a:p>
            <a:r>
              <a:rPr lang="en-US" dirty="0"/>
              <a:t>Backed by full faith and credit of the user.</a:t>
            </a:r>
          </a:p>
          <a:p>
            <a:r>
              <a:rPr lang="en-US" dirty="0"/>
              <a:t>Revenue bonds are issued by municipalities and fund projects.</a:t>
            </a:r>
          </a:p>
          <a:p>
            <a:r>
              <a:rPr lang="en-US" dirty="0"/>
              <a:t>Backed by revenues the projects bring</a:t>
            </a:r>
          </a:p>
          <a:p>
            <a:r>
              <a:rPr lang="en-US" dirty="0"/>
              <a:t>Bothe are sources of government funding and must be repaid</a:t>
            </a:r>
          </a:p>
        </p:txBody>
      </p:sp>
    </p:spTree>
    <p:extLst>
      <p:ext uri="{BB962C8B-B14F-4D97-AF65-F5344CB8AC3E}">
        <p14:creationId xmlns:p14="http://schemas.microsoft.com/office/powerpoint/2010/main" val="1266683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B7CE2-8D59-4E86-BEE8-A91B7947F538}"/>
              </a:ext>
            </a:extLst>
          </p:cNvPr>
          <p:cNvSpPr>
            <a:spLocks noGrp="1"/>
          </p:cNvSpPr>
          <p:nvPr>
            <p:ph type="title"/>
          </p:nvPr>
        </p:nvSpPr>
        <p:spPr/>
        <p:txBody>
          <a:bodyPr/>
          <a:lstStyle/>
          <a:p>
            <a:r>
              <a:rPr lang="en-US" dirty="0"/>
              <a:t>Certificates of Obligation</a:t>
            </a:r>
          </a:p>
        </p:txBody>
      </p:sp>
      <p:sp>
        <p:nvSpPr>
          <p:cNvPr id="3" name="Content Placeholder 2">
            <a:extLst>
              <a:ext uri="{FF2B5EF4-FFF2-40B4-BE49-F238E27FC236}">
                <a16:creationId xmlns:a16="http://schemas.microsoft.com/office/drawing/2014/main" id="{F2420190-D7B2-44FB-A12E-6236E1451A1A}"/>
              </a:ext>
            </a:extLst>
          </p:cNvPr>
          <p:cNvSpPr>
            <a:spLocks noGrp="1"/>
          </p:cNvSpPr>
          <p:nvPr>
            <p:ph idx="1"/>
          </p:nvPr>
        </p:nvSpPr>
        <p:spPr/>
        <p:txBody>
          <a:bodyPr/>
          <a:lstStyle/>
          <a:p>
            <a:r>
              <a:rPr lang="en-US" dirty="0"/>
              <a:t>Do not require voter approval before issuing</a:t>
            </a:r>
          </a:p>
          <a:p>
            <a:r>
              <a:rPr lang="en-US" dirty="0"/>
              <a:t>Guaranteed by state taxation power. </a:t>
            </a:r>
          </a:p>
          <a:p>
            <a:r>
              <a:rPr lang="en-US" dirty="0"/>
              <a:t>Accounted in tax rate calculation.</a:t>
            </a:r>
          </a:p>
          <a:p>
            <a:r>
              <a:rPr lang="en-US" dirty="0"/>
              <a:t>Flexible too for funding local projects</a:t>
            </a:r>
          </a:p>
        </p:txBody>
      </p:sp>
    </p:spTree>
    <p:extLst>
      <p:ext uri="{BB962C8B-B14F-4D97-AF65-F5344CB8AC3E}">
        <p14:creationId xmlns:p14="http://schemas.microsoft.com/office/powerpoint/2010/main" val="3676720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E2EB4-A20A-457A-BF37-42243C6DE2F4}"/>
              </a:ext>
            </a:extLst>
          </p:cNvPr>
          <p:cNvSpPr>
            <a:spLocks noGrp="1"/>
          </p:cNvSpPr>
          <p:nvPr>
            <p:ph type="title"/>
          </p:nvPr>
        </p:nvSpPr>
        <p:spPr/>
        <p:txBody>
          <a:bodyPr/>
          <a:lstStyle/>
          <a:p>
            <a:r>
              <a:rPr lang="en-US" dirty="0"/>
              <a:t>Contractual Obligations</a:t>
            </a:r>
          </a:p>
        </p:txBody>
      </p:sp>
      <p:sp>
        <p:nvSpPr>
          <p:cNvPr id="3" name="Content Placeholder 2">
            <a:extLst>
              <a:ext uri="{FF2B5EF4-FFF2-40B4-BE49-F238E27FC236}">
                <a16:creationId xmlns:a16="http://schemas.microsoft.com/office/drawing/2014/main" id="{38670A2E-0740-4644-A964-23EB9378BBC0}"/>
              </a:ext>
            </a:extLst>
          </p:cNvPr>
          <p:cNvSpPr>
            <a:spLocks noGrp="1"/>
          </p:cNvSpPr>
          <p:nvPr>
            <p:ph idx="1"/>
          </p:nvPr>
        </p:nvSpPr>
        <p:spPr/>
        <p:txBody>
          <a:bodyPr/>
          <a:lstStyle/>
          <a:p>
            <a:r>
              <a:rPr lang="en-US" dirty="0"/>
              <a:t>Both parties are legally responsible in the contract agreement.</a:t>
            </a:r>
          </a:p>
          <a:p>
            <a:r>
              <a:rPr lang="en-US" dirty="0"/>
              <a:t>Government utilized contracts to get funds.</a:t>
            </a:r>
          </a:p>
          <a:p>
            <a:r>
              <a:rPr lang="en-US" dirty="0"/>
              <a:t>The funds are repayable at an agreed interest</a:t>
            </a:r>
          </a:p>
        </p:txBody>
      </p:sp>
    </p:spTree>
    <p:extLst>
      <p:ext uri="{BB962C8B-B14F-4D97-AF65-F5344CB8AC3E}">
        <p14:creationId xmlns:p14="http://schemas.microsoft.com/office/powerpoint/2010/main" val="2804697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18110-FD79-4D19-A686-2D66D0EFAF8D}"/>
              </a:ext>
            </a:extLst>
          </p:cNvPr>
          <p:cNvSpPr>
            <a:spLocks noGrp="1"/>
          </p:cNvSpPr>
          <p:nvPr>
            <p:ph type="title"/>
          </p:nvPr>
        </p:nvSpPr>
        <p:spPr/>
        <p:txBody>
          <a:bodyPr>
            <a:normAutofit/>
          </a:bodyPr>
          <a:lstStyle/>
          <a:p>
            <a:r>
              <a:rPr lang="en-US" dirty="0"/>
              <a:t>Commercial Paper</a:t>
            </a:r>
          </a:p>
        </p:txBody>
      </p:sp>
      <p:sp>
        <p:nvSpPr>
          <p:cNvPr id="3" name="Content Placeholder 2">
            <a:extLst>
              <a:ext uri="{FF2B5EF4-FFF2-40B4-BE49-F238E27FC236}">
                <a16:creationId xmlns:a16="http://schemas.microsoft.com/office/drawing/2014/main" id="{E10EBD27-C8F1-4FE2-8C2E-0FC43F3F3B7A}"/>
              </a:ext>
            </a:extLst>
          </p:cNvPr>
          <p:cNvSpPr>
            <a:spLocks noGrp="1"/>
          </p:cNvSpPr>
          <p:nvPr>
            <p:ph idx="1"/>
          </p:nvPr>
        </p:nvSpPr>
        <p:spPr/>
        <p:txBody>
          <a:bodyPr/>
          <a:lstStyle/>
          <a:p>
            <a:r>
              <a:rPr lang="en-US" dirty="0"/>
              <a:t>It is a money market  security</a:t>
            </a:r>
          </a:p>
          <a:p>
            <a:r>
              <a:rPr lang="en-US" dirty="0"/>
              <a:t>Issued by large corporation/government to obtain funds.</a:t>
            </a:r>
          </a:p>
          <a:p>
            <a:r>
              <a:rPr lang="en-US" dirty="0"/>
              <a:t>Face amount paid on specified maturity date</a:t>
            </a:r>
          </a:p>
          <a:p>
            <a:endParaRPr lang="en-US" dirty="0"/>
          </a:p>
        </p:txBody>
      </p:sp>
    </p:spTree>
    <p:extLst>
      <p:ext uri="{BB962C8B-B14F-4D97-AF65-F5344CB8AC3E}">
        <p14:creationId xmlns:p14="http://schemas.microsoft.com/office/powerpoint/2010/main" val="132399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59387-582D-4970-A4C4-FFFB6D63B2A0}"/>
              </a:ext>
            </a:extLst>
          </p:cNvPr>
          <p:cNvSpPr>
            <a:spLocks noGrp="1"/>
          </p:cNvSpPr>
          <p:nvPr>
            <p:ph type="title"/>
          </p:nvPr>
        </p:nvSpPr>
        <p:spPr/>
        <p:txBody>
          <a:bodyPr/>
          <a:lstStyle/>
          <a:p>
            <a:r>
              <a:rPr lang="en-US" dirty="0"/>
              <a:t>Capital Leases</a:t>
            </a:r>
          </a:p>
        </p:txBody>
      </p:sp>
      <p:sp>
        <p:nvSpPr>
          <p:cNvPr id="3" name="Content Placeholder 2">
            <a:extLst>
              <a:ext uri="{FF2B5EF4-FFF2-40B4-BE49-F238E27FC236}">
                <a16:creationId xmlns:a16="http://schemas.microsoft.com/office/drawing/2014/main" id="{A9F211F0-78BA-4BC6-9437-38C6A9D31018}"/>
              </a:ext>
            </a:extLst>
          </p:cNvPr>
          <p:cNvSpPr>
            <a:spLocks noGrp="1"/>
          </p:cNvSpPr>
          <p:nvPr>
            <p:ph idx="1"/>
          </p:nvPr>
        </p:nvSpPr>
        <p:spPr/>
        <p:txBody>
          <a:bodyPr/>
          <a:lstStyle/>
          <a:p>
            <a:r>
              <a:rPr lang="en-US" dirty="0"/>
              <a:t>Temporary renting an asset in exchange of funds</a:t>
            </a:r>
          </a:p>
          <a:p>
            <a:r>
              <a:rPr lang="en-US" dirty="0"/>
              <a:t>Ownership changed at the end of lease period</a:t>
            </a:r>
          </a:p>
          <a:p>
            <a:r>
              <a:rPr lang="en-US" dirty="0"/>
              <a:t>Are long term and non cancellable in nature</a:t>
            </a:r>
          </a:p>
        </p:txBody>
      </p:sp>
    </p:spTree>
    <p:extLst>
      <p:ext uri="{BB962C8B-B14F-4D97-AF65-F5344CB8AC3E}">
        <p14:creationId xmlns:p14="http://schemas.microsoft.com/office/powerpoint/2010/main" val="60445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312A-9132-4AAA-B3B4-4F8FFCC4FAEE}"/>
              </a:ext>
            </a:extLst>
          </p:cNvPr>
          <p:cNvSpPr>
            <a:spLocks noGrp="1"/>
          </p:cNvSpPr>
          <p:nvPr>
            <p:ph type="title"/>
          </p:nvPr>
        </p:nvSpPr>
        <p:spPr/>
        <p:txBody>
          <a:bodyPr/>
          <a:lstStyle/>
          <a:p>
            <a:r>
              <a:rPr lang="en-US" dirty="0"/>
              <a:t>Notes Payable</a:t>
            </a:r>
          </a:p>
        </p:txBody>
      </p:sp>
      <p:sp>
        <p:nvSpPr>
          <p:cNvPr id="3" name="Content Placeholder 2">
            <a:extLst>
              <a:ext uri="{FF2B5EF4-FFF2-40B4-BE49-F238E27FC236}">
                <a16:creationId xmlns:a16="http://schemas.microsoft.com/office/drawing/2014/main" id="{394E494F-61BD-4BFE-9A87-3823249DE992}"/>
              </a:ext>
            </a:extLst>
          </p:cNvPr>
          <p:cNvSpPr>
            <a:spLocks noGrp="1"/>
          </p:cNvSpPr>
          <p:nvPr>
            <p:ph idx="1"/>
          </p:nvPr>
        </p:nvSpPr>
        <p:spPr/>
        <p:txBody>
          <a:bodyPr/>
          <a:lstStyle/>
          <a:p>
            <a:r>
              <a:rPr lang="en-US" dirty="0"/>
              <a:t>Written agreement</a:t>
            </a:r>
          </a:p>
          <a:p>
            <a:r>
              <a:rPr lang="en-US" dirty="0"/>
              <a:t>Specifies interest amount to be paid back</a:t>
            </a:r>
          </a:p>
          <a:p>
            <a:r>
              <a:rPr lang="en-US" dirty="0"/>
              <a:t>Used for both short-term and medium funding.</a:t>
            </a:r>
          </a:p>
          <a:p>
            <a:endParaRPr lang="en-US" dirty="0"/>
          </a:p>
          <a:p>
            <a:endParaRPr lang="en-US" dirty="0"/>
          </a:p>
        </p:txBody>
      </p:sp>
    </p:spTree>
    <p:extLst>
      <p:ext uri="{BB962C8B-B14F-4D97-AF65-F5344CB8AC3E}">
        <p14:creationId xmlns:p14="http://schemas.microsoft.com/office/powerpoint/2010/main" val="2509800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E58D1-659B-45B5-B590-144281C917A6}"/>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82C8802-786D-4647-9765-6CA67067E441}"/>
              </a:ext>
            </a:extLst>
          </p:cNvPr>
          <p:cNvSpPr>
            <a:spLocks noGrp="1"/>
          </p:cNvSpPr>
          <p:nvPr>
            <p:ph idx="1"/>
          </p:nvPr>
        </p:nvSpPr>
        <p:spPr/>
        <p:txBody>
          <a:bodyPr/>
          <a:lstStyle/>
          <a:p>
            <a:r>
              <a:rPr lang="en-US" b="0" i="0" dirty="0">
                <a:solidFill>
                  <a:srgbClr val="222222"/>
                </a:solidFill>
                <a:effectLst/>
                <a:latin typeface="Arial" panose="020B0604020202020204" pitchFamily="34" charset="0"/>
              </a:rPr>
              <a:t>Barry, C. B., &amp; </a:t>
            </a:r>
            <a:r>
              <a:rPr lang="en-US" b="0" i="0" dirty="0" err="1">
                <a:solidFill>
                  <a:srgbClr val="222222"/>
                </a:solidFill>
                <a:effectLst/>
                <a:latin typeface="Arial" panose="020B0604020202020204" pitchFamily="34" charset="0"/>
              </a:rPr>
              <a:t>Mihov</a:t>
            </a:r>
            <a:r>
              <a:rPr lang="en-US" b="0" i="0" dirty="0">
                <a:solidFill>
                  <a:srgbClr val="222222"/>
                </a:solidFill>
                <a:effectLst/>
                <a:latin typeface="Arial" panose="020B0604020202020204" pitchFamily="34" charset="0"/>
              </a:rPr>
              <a:t>, V. T. (2015). Debt financing, venture capital, and the performance of initial public offerings. </a:t>
            </a:r>
            <a:r>
              <a:rPr lang="en-US" b="0" i="1" dirty="0">
                <a:solidFill>
                  <a:srgbClr val="222222"/>
                </a:solidFill>
                <a:effectLst/>
                <a:latin typeface="Arial" panose="020B0604020202020204" pitchFamily="34" charset="0"/>
              </a:rPr>
              <a:t>Journal of Banking &amp; Finance</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58</a:t>
            </a:r>
            <a:r>
              <a:rPr lang="en-US" b="0" i="0" dirty="0">
                <a:solidFill>
                  <a:srgbClr val="222222"/>
                </a:solidFill>
                <a:effectLst/>
                <a:latin typeface="Arial" panose="020B0604020202020204" pitchFamily="34" charset="0"/>
              </a:rPr>
              <a:t>, 144-165.</a:t>
            </a:r>
          </a:p>
          <a:p>
            <a:r>
              <a:rPr lang="en-US" b="0" i="0" dirty="0">
                <a:solidFill>
                  <a:srgbClr val="000000"/>
                </a:solidFill>
                <a:effectLst/>
                <a:latin typeface="Calibri" panose="020F0502020204030204" pitchFamily="34" charset="0"/>
              </a:rPr>
              <a:t>Corporate Finance Institute. (2020, April 21). </a:t>
            </a:r>
            <a:r>
              <a:rPr lang="en-US" b="0" i="1" dirty="0">
                <a:solidFill>
                  <a:srgbClr val="000000"/>
                </a:solidFill>
                <a:effectLst/>
                <a:latin typeface="Calibri" panose="020F0502020204030204" pitchFamily="34" charset="0"/>
              </a:rPr>
              <a:t>Sources of funding - Overview, types, and examples</a:t>
            </a:r>
            <a:r>
              <a:rPr lang="en-US" b="0" i="0" dirty="0">
                <a:solidFill>
                  <a:srgbClr val="000000"/>
                </a:solidFill>
                <a:effectLst/>
                <a:latin typeface="Calibri" panose="020F0502020204030204" pitchFamily="34" charset="0"/>
              </a:rPr>
              <a:t>. </a:t>
            </a:r>
            <a:r>
              <a:rPr lang="en-US" b="0" i="0" u="none" strike="noStrike" dirty="0">
                <a:solidFill>
                  <a:srgbClr val="000000"/>
                </a:solidFill>
                <a:effectLst/>
                <a:latin typeface="Calibri" panose="020F0502020204030204" pitchFamily="34" charset="0"/>
                <a:hlinkClick r:id="rId2"/>
              </a:rPr>
              <a:t>https://corporatefinanceinstitute.com/resources/knowledge/finance/sources-of-funding/</a:t>
            </a:r>
            <a:endParaRPr lang="en-US" b="0" i="0" u="none" strike="noStrike" dirty="0">
              <a:solidFill>
                <a:srgbClr val="000000"/>
              </a:solidFill>
              <a:effectLst/>
              <a:latin typeface="Calibri" panose="020F0502020204030204" pitchFamily="34" charset="0"/>
            </a:endParaRPr>
          </a:p>
          <a:p>
            <a:r>
              <a:rPr lang="en-US" b="0" i="0" dirty="0">
                <a:solidFill>
                  <a:srgbClr val="000000"/>
                </a:solidFill>
                <a:effectLst/>
                <a:latin typeface="Calibri" panose="020F0502020204030204" pitchFamily="34" charset="0"/>
              </a:rPr>
              <a:t>Fernandez, I. (2021, February 2). </a:t>
            </a:r>
            <a:r>
              <a:rPr lang="en-US" b="0" i="1" dirty="0">
                <a:solidFill>
                  <a:srgbClr val="000000"/>
                </a:solidFill>
                <a:effectLst/>
                <a:latin typeface="Calibri" panose="020F0502020204030204" pitchFamily="34" charset="0"/>
              </a:rPr>
              <a:t>Capital funding and debt</a:t>
            </a:r>
            <a:r>
              <a:rPr lang="en-US" b="0" i="0" dirty="0">
                <a:solidFill>
                  <a:srgbClr val="000000"/>
                </a:solidFill>
                <a:effectLst/>
                <a:latin typeface="Calibri" panose="020F0502020204030204" pitchFamily="34" charset="0"/>
              </a:rPr>
              <a:t>. Medium. </a:t>
            </a:r>
            <a:r>
              <a:rPr lang="en-US" b="0" i="0" u="none" strike="noStrike" dirty="0">
                <a:solidFill>
                  <a:srgbClr val="000000"/>
                </a:solidFill>
                <a:effectLst/>
                <a:latin typeface="Calibri" panose="020F0502020204030204" pitchFamily="34" charset="0"/>
                <a:hlinkClick r:id="rId3"/>
              </a:rPr>
              <a:t>https://medium.com/coast-to-coast-notes/capital-funding-and-debt-c53a08dd74f4</a:t>
            </a:r>
            <a:endParaRPr lang="en-US" dirty="0"/>
          </a:p>
        </p:txBody>
      </p:sp>
    </p:spTree>
    <p:extLst>
      <p:ext uri="{BB962C8B-B14F-4D97-AF65-F5344CB8AC3E}">
        <p14:creationId xmlns:p14="http://schemas.microsoft.com/office/powerpoint/2010/main" val="109611759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269</TotalTime>
  <Words>1381</Words>
  <Application>Microsoft Office PowerPoint</Application>
  <PresentationFormat>Widescreen</PresentationFormat>
  <Paragraphs>96</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Gill Sans MT</vt:lpstr>
      <vt:lpstr>Gallery</vt:lpstr>
      <vt:lpstr>Capital Sources of Public Funding and Debt</vt:lpstr>
      <vt:lpstr>Objectives</vt:lpstr>
      <vt:lpstr>Introduction</vt:lpstr>
      <vt:lpstr>Sources of Public Funds</vt:lpstr>
      <vt:lpstr>Sources of Public Funds</vt:lpstr>
      <vt:lpstr>Sources of Debt Capital</vt:lpstr>
      <vt:lpstr>International Lenders</vt:lpstr>
      <vt:lpstr>General Obligation And Revenue Bonds</vt:lpstr>
      <vt:lpstr>Certificates of Obligation</vt:lpstr>
      <vt:lpstr>Contractual Obligations</vt:lpstr>
      <vt:lpstr>Commercial Paper</vt:lpstr>
      <vt:lpstr>Capital Leases</vt:lpstr>
      <vt:lpstr>Notes Payable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sources of public funding and debt</dc:title>
  <dc:creator>USER</dc:creator>
  <cp:lastModifiedBy>USER</cp:lastModifiedBy>
  <cp:revision>3</cp:revision>
  <dcterms:created xsi:type="dcterms:W3CDTF">2021-11-07T11:46:39Z</dcterms:created>
  <dcterms:modified xsi:type="dcterms:W3CDTF">2021-11-07T16:15:43Z</dcterms:modified>
</cp:coreProperties>
</file>